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2" r:id="rId3"/>
    <p:sldId id="271" r:id="rId4"/>
    <p:sldId id="256" r:id="rId5"/>
    <p:sldId id="272" r:id="rId6"/>
    <p:sldId id="273" r:id="rId7"/>
    <p:sldId id="274" r:id="rId8"/>
    <p:sldId id="261" r:id="rId9"/>
    <p:sldId id="263" r:id="rId10"/>
    <p:sldId id="260" r:id="rId11"/>
    <p:sldId id="264" r:id="rId12"/>
    <p:sldId id="275" r:id="rId13"/>
    <p:sldId id="266" r:id="rId14"/>
    <p:sldId id="269" r:id="rId15"/>
    <p:sldId id="276" r:id="rId16"/>
    <p:sldId id="277" r:id="rId17"/>
    <p:sldId id="267" r:id="rId18"/>
    <p:sldId id="270" r:id="rId19"/>
    <p:sldId id="268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353" autoAdjust="0"/>
  </p:normalViewPr>
  <p:slideViewPr>
    <p:cSldViewPr snapToGrid="0">
      <p:cViewPr varScale="1">
        <p:scale>
          <a:sx n="103" d="100"/>
          <a:sy n="103" d="100"/>
        </p:scale>
        <p:origin x="13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6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1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567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86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9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75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63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7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5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2248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82248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4393464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4393464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5"/>
          </p:nvPr>
        </p:nvSpPr>
        <p:spPr>
          <a:xfrm>
            <a:off x="8604680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half" idx="16"/>
          </p:nvPr>
        </p:nvSpPr>
        <p:spPr>
          <a:xfrm>
            <a:off x="8604680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74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2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41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10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61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Was ich so treibe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Stand 12.3.16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Felix </a:t>
            </a:r>
            <a:r>
              <a:rPr lang="de-DE" dirty="0" err="1" smtClean="0"/>
              <a:t>zimmermann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087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52052" y="1297857"/>
            <a:ext cx="4067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iterative </a:t>
            </a:r>
            <a:r>
              <a:rPr lang="de-DE" sz="2000" b="1" dirty="0" err="1" smtClean="0"/>
              <a:t>phasen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rekonstruktion</a:t>
            </a:r>
            <a:r>
              <a:rPr lang="de-DE" sz="2000" b="1" dirty="0" smtClean="0"/>
              <a:t> </a:t>
            </a:r>
          </a:p>
          <a:p>
            <a:endParaRPr lang="de-DE" sz="2000" b="1" dirty="0"/>
          </a:p>
          <a:p>
            <a:r>
              <a:rPr lang="de-DE" sz="2000" dirty="0" smtClean="0"/>
              <a:t>ER/HIO/RAAR </a:t>
            </a:r>
          </a:p>
          <a:p>
            <a:r>
              <a:rPr lang="de-DE" sz="2000" dirty="0" smtClean="0"/>
              <a:t>Support: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aus Autokorrelation, 	adaptiv (</a:t>
            </a:r>
            <a:r>
              <a:rPr lang="de-DE" sz="2000" dirty="0" err="1" smtClean="0"/>
              <a:t>shrinkwrap</a:t>
            </a:r>
            <a:r>
              <a:rPr lang="de-DE" sz="2000" dirty="0" smtClean="0"/>
              <a:t>)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aus Kreuzkorrelation 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6056671" y="1268361"/>
            <a:ext cx="4198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Wiener </a:t>
            </a:r>
            <a:r>
              <a:rPr lang="de-DE" sz="2000" b="1" dirty="0" err="1" smtClean="0"/>
              <a:t>Dekonvolution</a:t>
            </a:r>
            <a:endParaRPr lang="de-DE" sz="2000" b="1" dirty="0" smtClean="0"/>
          </a:p>
          <a:p>
            <a:endParaRPr lang="de-DE" sz="2000" dirty="0"/>
          </a:p>
          <a:p>
            <a:r>
              <a:rPr lang="de-DE" sz="2000" dirty="0" smtClean="0"/>
              <a:t>Entfaltung der Kreuzkorrelation mit</a:t>
            </a:r>
          </a:p>
          <a:p>
            <a:r>
              <a:rPr lang="de-DE" sz="2000" dirty="0" smtClean="0"/>
              <a:t> „geratener“ Referenz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6056671" y="4301176"/>
            <a:ext cx="5112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Untersuchung von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Einfluss von </a:t>
            </a:r>
            <a:r>
              <a:rPr lang="de-DE" dirty="0" err="1" smtClean="0"/>
              <a:t>Poisson</a:t>
            </a:r>
            <a:r>
              <a:rPr lang="de-DE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Einfluss von </a:t>
            </a:r>
            <a:r>
              <a:rPr lang="de-DE" dirty="0" err="1" smtClean="0"/>
              <a:t>Beamstop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Einfluss von Fehler bei Angabe der Referenzgröße</a:t>
            </a:r>
          </a:p>
        </p:txBody>
      </p:sp>
    </p:spTree>
    <p:extLst>
      <p:ext uri="{BB962C8B-B14F-4D97-AF65-F5344CB8AC3E}">
        <p14:creationId xmlns:p14="http://schemas.microsoft.com/office/powerpoint/2010/main" val="24511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51880" b="61385"/>
          <a:stretch/>
        </p:blipFill>
        <p:spPr>
          <a:xfrm>
            <a:off x="326105" y="701566"/>
            <a:ext cx="3272606" cy="262613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07690" y="341160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Testbild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648200" y="3411601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Referenz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/>
                                      <a:ea typeface="Cambria Math"/>
                                    </a:rPr>
                                    <m:t>ℱ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ℱ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211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67829" r="64886" b="11507"/>
          <a:stretch/>
        </p:blipFill>
        <p:spPr>
          <a:xfrm>
            <a:off x="4415459" y="1226196"/>
            <a:ext cx="1584125" cy="15768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t="7433" r="63172" b="67646"/>
          <a:stretch/>
        </p:blipFill>
        <p:spPr>
          <a:xfrm>
            <a:off x="6816332" y="1203656"/>
            <a:ext cx="1936485" cy="15994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4" t="6935" r="18831" b="65452"/>
          <a:stretch/>
        </p:blipFill>
        <p:spPr>
          <a:xfrm>
            <a:off x="9217205" y="1157002"/>
            <a:ext cx="1979759" cy="18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51880" b="61385"/>
          <a:stretch/>
        </p:blipFill>
        <p:spPr>
          <a:xfrm>
            <a:off x="326105" y="701566"/>
            <a:ext cx="3272606" cy="262613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07690" y="341160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Testbild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648200" y="3411601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Referenz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/>
                                      <a:ea typeface="Cambria Math"/>
                                    </a:rPr>
                                    <m:t>ℱ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ℱ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211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67829" r="64886" b="11507"/>
          <a:stretch/>
        </p:blipFill>
        <p:spPr>
          <a:xfrm>
            <a:off x="4415459" y="1226196"/>
            <a:ext cx="1584125" cy="15768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t="7433" r="63172" b="67646"/>
          <a:stretch/>
        </p:blipFill>
        <p:spPr>
          <a:xfrm>
            <a:off x="6816332" y="1203656"/>
            <a:ext cx="1936485" cy="15994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4" t="6935" r="18831" b="65452"/>
          <a:stretch/>
        </p:blipFill>
        <p:spPr>
          <a:xfrm>
            <a:off x="9217205" y="1157002"/>
            <a:ext cx="1979759" cy="185679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1355612" y="2822794"/>
            <a:ext cx="6315014" cy="3413242"/>
            <a:chOff x="2564108" y="2218191"/>
            <a:chExt cx="4898571" cy="2566651"/>
          </a:xfrm>
        </p:grpSpPr>
        <p:sp>
          <p:nvSpPr>
            <p:cNvPr id="13" name="Rechteck 12"/>
            <p:cNvSpPr/>
            <p:nvPr/>
          </p:nvSpPr>
          <p:spPr>
            <a:xfrm>
              <a:off x="2564108" y="2218191"/>
              <a:ext cx="4898571" cy="25666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35" t="35097" r="19989" b="38014"/>
            <a:stretch/>
          </p:blipFill>
          <p:spPr>
            <a:xfrm>
              <a:off x="5067290" y="2340165"/>
              <a:ext cx="2331886" cy="2275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t="35097" r="63941" b="36194"/>
            <a:stretch/>
          </p:blipFill>
          <p:spPr>
            <a:xfrm>
              <a:off x="2781463" y="2340165"/>
              <a:ext cx="2190982" cy="24446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</p:pic>
      </p:grpSp>
      <p:sp>
        <p:nvSpPr>
          <p:cNvPr id="14" name="Pfeil nach rechts 13"/>
          <p:cNvSpPr/>
          <p:nvPr/>
        </p:nvSpPr>
        <p:spPr>
          <a:xfrm rot="8685513">
            <a:off x="7638306" y="3206093"/>
            <a:ext cx="1867465" cy="22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7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Ideale Welt </a:t>
            </a:r>
            <a:br>
              <a:rPr lang="de-DE" dirty="0" smtClean="0"/>
            </a:br>
            <a:r>
              <a:rPr lang="de-DE" sz="1800" dirty="0" smtClean="0"/>
              <a:t>vollständiges </a:t>
            </a:r>
            <a:r>
              <a:rPr lang="de-DE" sz="1800" dirty="0" err="1" smtClean="0"/>
              <a:t>streubild</a:t>
            </a:r>
            <a:r>
              <a:rPr lang="de-DE" sz="1800" dirty="0" smtClean="0"/>
              <a:t>, kein rauschen, perfekt bekannte </a:t>
            </a:r>
            <a:r>
              <a:rPr lang="de-DE" sz="1800" dirty="0" err="1" smtClean="0"/>
              <a:t>referenz</a:t>
            </a:r>
            <a:endParaRPr lang="de-DE" sz="1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289183" y="1170038"/>
            <a:ext cx="5452173" cy="551501"/>
          </a:xfrm>
        </p:spPr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t="63765" r="63425" b="4594"/>
          <a:stretch/>
        </p:blipFill>
        <p:spPr>
          <a:xfrm>
            <a:off x="587828" y="2006340"/>
            <a:ext cx="3151594" cy="3554706"/>
          </a:xfrm>
        </p:spPr>
      </p:pic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260695" y="1170038"/>
            <a:ext cx="5479024" cy="551501"/>
          </a:xfrm>
        </p:spPr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  <p:pic>
        <p:nvPicPr>
          <p:cNvPr id="10" name="Inhaltsplatzhalt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t="64359" r="17540" b="4980"/>
          <a:stretch/>
        </p:blipFill>
        <p:spPr>
          <a:xfrm>
            <a:off x="6466114" y="2052738"/>
            <a:ext cx="3470988" cy="35083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840963" y="6008914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6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Mitte maskiert in </a:t>
            </a:r>
            <a:r>
              <a:rPr lang="de-DE" dirty="0" err="1" smtClean="0"/>
              <a:t>streubild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smtClean="0"/>
              <a:t>HIO+ER mit CC </a:t>
            </a:r>
            <a:r>
              <a:rPr lang="de-DE" dirty="0" err="1" smtClean="0"/>
              <a:t>support</a:t>
            </a:r>
            <a:endParaRPr lang="de-DE" dirty="0"/>
          </a:p>
        </p:txBody>
      </p:sp>
      <p:pic>
        <p:nvPicPr>
          <p:cNvPr id="26" name="Inhaltsplatzhalter 25"/>
          <p:cNvPicPr>
            <a:picLocks noGrp="1" noChangeAspect="1"/>
          </p:cNvPicPr>
          <p:nvPr>
            <p:ph sz="half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56" y="2514600"/>
            <a:ext cx="2472938" cy="3684588"/>
          </a:xfrm>
        </p:spPr>
      </p:pic>
      <p:sp>
        <p:nvSpPr>
          <p:cNvPr id="13" name="Textplatzhalter 1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 smtClean="0"/>
              <a:t>Wiener </a:t>
            </a:r>
            <a:r>
              <a:rPr lang="de-DE" dirty="0" err="1" smtClean="0"/>
              <a:t>Deconv</a:t>
            </a:r>
            <a:endParaRPr lang="de-DE" dirty="0"/>
          </a:p>
        </p:txBody>
      </p:sp>
      <p:pic>
        <p:nvPicPr>
          <p:cNvPr id="27" name="Inhaltsplatzhalter 26"/>
          <p:cNvPicPr>
            <a:picLocks noGrp="1" noChangeAspect="1"/>
          </p:cNvPicPr>
          <p:nvPr>
            <p:ph sz="half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4510" r="50244" b="66368"/>
          <a:stretch/>
        </p:blipFill>
        <p:spPr>
          <a:xfrm>
            <a:off x="550506" y="2724539"/>
            <a:ext cx="2780525" cy="2780522"/>
          </a:xfrm>
        </p:spPr>
      </p:pic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0" t="67548" r="8271" b="10524"/>
          <a:stretch/>
        </p:blipFill>
        <p:spPr>
          <a:xfrm>
            <a:off x="8156244" y="2602110"/>
            <a:ext cx="3872204" cy="3597078"/>
          </a:xfrm>
        </p:spPr>
      </p:pic>
      <p:pic>
        <p:nvPicPr>
          <p:cNvPr id="24" name="Inhaltsplatzhalter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67093" r="52790" b="10714"/>
          <a:stretch/>
        </p:blipFill>
        <p:spPr>
          <a:xfrm>
            <a:off x="3973020" y="2514600"/>
            <a:ext cx="3844212" cy="3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1829" r="62523" b="64537"/>
          <a:stretch/>
        </p:blipFill>
        <p:spPr>
          <a:xfrm>
            <a:off x="391886" y="2514600"/>
            <a:ext cx="3187328" cy="311175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Mitte maskiert in </a:t>
            </a:r>
            <a:r>
              <a:rPr lang="de-DE" dirty="0" err="1" smtClean="0"/>
              <a:t>streubild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smtClean="0"/>
              <a:t>HIO+ER mit CC </a:t>
            </a:r>
            <a:r>
              <a:rPr lang="de-DE" dirty="0" err="1" smtClean="0"/>
              <a:t>support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 smtClean="0"/>
              <a:t>Wiener </a:t>
            </a:r>
            <a:r>
              <a:rPr lang="de-DE" dirty="0" err="1" smtClean="0"/>
              <a:t>Deconv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/>
          <a:srcRect l="3217" t="11011" r="77065" b="9587"/>
          <a:stretch/>
        </p:blipFill>
        <p:spPr>
          <a:xfrm>
            <a:off x="3972856" y="2532759"/>
            <a:ext cx="3844376" cy="36902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346" t="11011" r="969" b="9587"/>
          <a:stretch/>
        </p:blipFill>
        <p:spPr>
          <a:xfrm>
            <a:off x="8164291" y="2514600"/>
            <a:ext cx="3825650" cy="3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63221" r="62493"/>
          <a:stretch/>
        </p:blipFill>
        <p:spPr>
          <a:xfrm>
            <a:off x="102638" y="2323312"/>
            <a:ext cx="4914496" cy="5489293"/>
          </a:xfrm>
        </p:spPr>
      </p:pic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7" t="63221" r="18593"/>
          <a:stretch/>
        </p:blipFill>
        <p:spPr>
          <a:xfrm>
            <a:off x="6172199" y="2323312"/>
            <a:ext cx="4595327" cy="5489293"/>
          </a:xfr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Noise</a:t>
            </a:r>
            <a:br>
              <a:rPr lang="de-DE" dirty="0" smtClean="0"/>
            </a:br>
            <a:r>
              <a:rPr lang="de-DE" sz="2000" dirty="0" err="1" smtClean="0"/>
              <a:t>diskretisiert</a:t>
            </a:r>
            <a:r>
              <a:rPr lang="de-DE" sz="2000" dirty="0" smtClean="0"/>
              <a:t> auf </a:t>
            </a:r>
            <a:r>
              <a:rPr lang="de-DE" sz="2000" dirty="0"/>
              <a:t>14bit </a:t>
            </a:r>
            <a:r>
              <a:rPr lang="de-DE" sz="2000" dirty="0" smtClean="0"/>
              <a:t>(</a:t>
            </a:r>
            <a:r>
              <a:rPr lang="de-DE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≙</a:t>
            </a:r>
            <a:r>
              <a:rPr lang="de-DE" sz="2000" dirty="0" smtClean="0"/>
              <a:t>1.6e4) &amp; </a:t>
            </a:r>
            <a:r>
              <a:rPr lang="de-DE" sz="2000" dirty="0" err="1" smtClean="0"/>
              <a:t>Poisson</a:t>
            </a:r>
            <a:r>
              <a:rPr lang="de-DE" sz="2000" dirty="0" smtClean="0"/>
              <a:t> </a:t>
            </a:r>
            <a:r>
              <a:rPr lang="de-DE" sz="2000" dirty="0" smtClean="0"/>
              <a:t>Rauschen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65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63221" r="62493"/>
          <a:stretch/>
        </p:blipFill>
        <p:spPr>
          <a:xfrm>
            <a:off x="102638" y="2323312"/>
            <a:ext cx="4914496" cy="5489293"/>
          </a:xfrm>
        </p:spPr>
      </p:pic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7" t="63221" r="18593"/>
          <a:stretch/>
        </p:blipFill>
        <p:spPr>
          <a:xfrm>
            <a:off x="6172199" y="2323312"/>
            <a:ext cx="4595327" cy="5489293"/>
          </a:xfr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Noise</a:t>
            </a:r>
            <a:br>
              <a:rPr lang="de-DE" dirty="0" smtClean="0"/>
            </a:br>
            <a:r>
              <a:rPr lang="de-DE" sz="2000" dirty="0" err="1" smtClean="0"/>
              <a:t>diskretisiert</a:t>
            </a:r>
            <a:r>
              <a:rPr lang="de-DE" sz="2000" dirty="0" smtClean="0"/>
              <a:t> auf </a:t>
            </a:r>
            <a:r>
              <a:rPr lang="de-DE" sz="2000" dirty="0" smtClean="0"/>
              <a:t>14bit (</a:t>
            </a:r>
            <a:r>
              <a:rPr lang="de-DE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≙</a:t>
            </a:r>
            <a:r>
              <a:rPr lang="de-DE" sz="2000" dirty="0" smtClean="0"/>
              <a:t>3.2e4) &amp; </a:t>
            </a:r>
            <a:r>
              <a:rPr lang="de-DE" sz="2000" dirty="0" err="1" smtClean="0"/>
              <a:t>Poisson</a:t>
            </a:r>
            <a:r>
              <a:rPr lang="de-DE" sz="2000" dirty="0" smtClean="0"/>
              <a:t> </a:t>
            </a:r>
            <a:r>
              <a:rPr lang="de-DE" sz="2000" dirty="0" smtClean="0"/>
              <a:t>Rauschen, „kleiner“ </a:t>
            </a:r>
            <a:r>
              <a:rPr lang="de-DE" sz="2000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9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Referenz</a:t>
            </a:r>
            <a:br>
              <a:rPr lang="de-DE" dirty="0" smtClean="0"/>
            </a:br>
            <a:r>
              <a:rPr lang="de-DE" sz="2200" dirty="0" smtClean="0"/>
              <a:t>bislang immer ausgegangen von perfekt bekannter </a:t>
            </a:r>
            <a:r>
              <a:rPr lang="de-DE" sz="2200" dirty="0" err="1" smtClean="0"/>
              <a:t>referenz</a:t>
            </a:r>
            <a:r>
              <a:rPr lang="de-DE" sz="2200" dirty="0" smtClean="0"/>
              <a:t>, nun 5% </a:t>
            </a:r>
            <a:r>
              <a:rPr lang="de-DE" sz="2200" dirty="0" err="1" smtClean="0"/>
              <a:t>fehler</a:t>
            </a:r>
            <a:endParaRPr lang="de-DE" sz="22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289183" y="1170038"/>
            <a:ext cx="5452173" cy="551501"/>
          </a:xfrm>
        </p:spPr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9183" y="1694321"/>
            <a:ext cx="5638069" cy="435251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260695" y="1170038"/>
            <a:ext cx="5479024" cy="551501"/>
          </a:xfrm>
        </p:spPr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260695" y="1694321"/>
            <a:ext cx="5665836" cy="4352518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5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Rekonstruktion an </a:t>
            </a:r>
            <a:r>
              <a:rPr lang="de-DE" dirty="0" smtClean="0"/>
              <a:t>3d</a:t>
            </a:r>
            <a:br>
              <a:rPr lang="de-DE" dirty="0" smtClean="0"/>
            </a:br>
            <a:r>
              <a:rPr lang="de-DE" sz="1600" dirty="0" smtClean="0"/>
              <a:t>Würfel und Kugel. Ziel: Komplexe </a:t>
            </a:r>
            <a:r>
              <a:rPr lang="de-DE" sz="1600" dirty="0" err="1" smtClean="0"/>
              <a:t>Exitwave</a:t>
            </a:r>
            <a:r>
              <a:rPr lang="de-DE" sz="1600" dirty="0" smtClean="0"/>
              <a:t> bestimmen</a:t>
            </a:r>
            <a:endParaRPr lang="de-DE" sz="1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Inpu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4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5593" y="2567551"/>
            <a:ext cx="10515600" cy="1325563"/>
          </a:xfrm>
        </p:spPr>
        <p:txBody>
          <a:bodyPr/>
          <a:lstStyle/>
          <a:p>
            <a:r>
              <a:rPr lang="de-DE" dirty="0" smtClean="0"/>
              <a:t>Simulation von Streubildern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9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Realistischer </a:t>
            </a:r>
            <a:r>
              <a:rPr lang="de-DE" dirty="0" err="1"/>
              <a:t>beamstop</a:t>
            </a:r>
            <a:r>
              <a:rPr lang="de-DE" dirty="0"/>
              <a:t> und </a:t>
            </a:r>
            <a:r>
              <a:rPr lang="de-DE" dirty="0" err="1"/>
              <a:t>auflösung</a:t>
            </a:r>
            <a:r>
              <a:rPr lang="de-DE" dirty="0"/>
              <a:t> </a:t>
            </a:r>
            <a:r>
              <a:rPr lang="de-DE" dirty="0" smtClean="0"/>
              <a:t>verwenden</a:t>
            </a:r>
          </a:p>
          <a:p>
            <a:r>
              <a:rPr lang="de-DE" dirty="0" smtClean="0"/>
              <a:t>Auflösung quantifizieren (PRTF, FRC)</a:t>
            </a:r>
          </a:p>
          <a:p>
            <a:r>
              <a:rPr lang="de-DE" dirty="0" smtClean="0"/>
              <a:t>Noise </a:t>
            </a:r>
            <a:r>
              <a:rPr lang="de-DE" dirty="0" err="1" smtClean="0"/>
              <a:t>resistant</a:t>
            </a:r>
            <a:r>
              <a:rPr lang="de-DE" dirty="0" smtClean="0"/>
              <a:t> </a:t>
            </a:r>
            <a:r>
              <a:rPr lang="de-DE" dirty="0" err="1" smtClean="0"/>
              <a:t>hio</a:t>
            </a:r>
            <a:r>
              <a:rPr lang="de-DE" dirty="0" smtClean="0"/>
              <a:t>, bei </a:t>
            </a:r>
            <a:r>
              <a:rPr lang="de-DE" dirty="0" err="1" smtClean="0"/>
              <a:t>raar</a:t>
            </a:r>
            <a:r>
              <a:rPr lang="de-DE" dirty="0" smtClean="0"/>
              <a:t> </a:t>
            </a:r>
            <a:r>
              <a:rPr lang="el-GR" dirty="0" smtClean="0"/>
              <a:t>β</a:t>
            </a:r>
            <a:r>
              <a:rPr lang="de-DE" dirty="0" smtClean="0"/>
              <a:t> mit schrittzahl verändern</a:t>
            </a:r>
          </a:p>
          <a:p>
            <a:r>
              <a:rPr lang="de-DE" dirty="0" smtClean="0"/>
              <a:t>Bei </a:t>
            </a:r>
            <a:r>
              <a:rPr lang="de-DE" dirty="0" err="1" smtClean="0"/>
              <a:t>deconv</a:t>
            </a:r>
            <a:r>
              <a:rPr lang="de-DE" dirty="0" smtClean="0"/>
              <a:t> </a:t>
            </a:r>
            <a:r>
              <a:rPr lang="de-DE" dirty="0" err="1" smtClean="0"/>
              <a:t>noise</a:t>
            </a:r>
            <a:r>
              <a:rPr lang="de-DE" dirty="0" smtClean="0"/>
              <a:t> aus </a:t>
            </a:r>
            <a:r>
              <a:rPr lang="de-DE" dirty="0" err="1" smtClean="0"/>
              <a:t>bild</a:t>
            </a:r>
            <a:r>
              <a:rPr lang="de-DE" dirty="0" smtClean="0"/>
              <a:t> rausholen</a:t>
            </a:r>
          </a:p>
          <a:p>
            <a:r>
              <a:rPr lang="de-DE" dirty="0" smtClean="0"/>
              <a:t>Referenz aus </a:t>
            </a:r>
            <a:r>
              <a:rPr lang="de-DE" dirty="0" err="1" smtClean="0"/>
              <a:t>ipr</a:t>
            </a:r>
            <a:r>
              <a:rPr lang="de-DE" dirty="0" smtClean="0"/>
              <a:t> für </a:t>
            </a:r>
            <a:r>
              <a:rPr lang="de-DE" dirty="0" err="1" smtClean="0"/>
              <a:t>deconv</a:t>
            </a:r>
            <a:r>
              <a:rPr lang="de-DE" dirty="0" smtClean="0"/>
              <a:t> benutzen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7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/>
              <a:t>O</a:t>
            </a:r>
            <a:r>
              <a:rPr lang="de-DE" dirty="0" smtClean="0"/>
              <a:t>bjekt </a:t>
            </a:r>
            <a:r>
              <a:rPr lang="de-DE" dirty="0"/>
              <a:t>E</a:t>
            </a:r>
            <a:r>
              <a:rPr lang="de-DE" dirty="0" smtClean="0"/>
              <a:t>rzeugung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571568"/>
            <a:ext cx="7140344" cy="535525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535845" y="3736258"/>
            <a:ext cx="2889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Anm</a:t>
            </a:r>
            <a:r>
              <a:rPr lang="de-DE" dirty="0" smtClean="0"/>
              <a:t>:</a:t>
            </a:r>
          </a:p>
          <a:p>
            <a:r>
              <a:rPr lang="de-DE" dirty="0" smtClean="0"/>
              <a:t>In den Simulationen wird das Objekt immer nur scheibchenweise gebraucht   -&gt; immer nur eine scheibe im </a:t>
            </a:r>
            <a:r>
              <a:rPr lang="de-DE" dirty="0" err="1" smtClean="0"/>
              <a:t>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3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de-DE" dirty="0" smtClean="0"/>
              <a:t>imulation</a:t>
            </a:r>
            <a:endParaRPr lang="de-DE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521353" y="1553494"/>
            <a:ext cx="2841524" cy="2772697"/>
            <a:chOff x="818999" y="253386"/>
            <a:chExt cx="2841524" cy="277269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4" t="7455" r="38801" b="70857"/>
            <a:stretch/>
          </p:blipFill>
          <p:spPr>
            <a:xfrm>
              <a:off x="818999" y="253386"/>
              <a:ext cx="2841524" cy="2772697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1379620" y="3449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</a:rPr>
                <a:t>A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57876" y="1553493"/>
            <a:ext cx="2788516" cy="2772697"/>
            <a:chOff x="5011500" y="346517"/>
            <a:chExt cx="2684208" cy="2635046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48" t="67652" r="39221" b="11044"/>
            <a:stretch/>
          </p:blipFill>
          <p:spPr>
            <a:xfrm>
              <a:off x="5011500" y="346517"/>
              <a:ext cx="2684208" cy="2635046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5775156" y="36915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41391" y="1553494"/>
            <a:ext cx="2788516" cy="2772697"/>
            <a:chOff x="4756574" y="3465524"/>
            <a:chExt cx="2959510" cy="2959511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5" t="37501" r="39450" b="40921"/>
            <a:stretch/>
          </p:blipFill>
          <p:spPr>
            <a:xfrm>
              <a:off x="4756574" y="3465524"/>
              <a:ext cx="2959510" cy="2959511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5775156" y="354548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sp>
        <p:nvSpPr>
          <p:cNvPr id="21" name="Textfeld 20"/>
          <p:cNvSpPr txBox="1"/>
          <p:nvPr/>
        </p:nvSpPr>
        <p:spPr>
          <a:xfrm>
            <a:off x="5869545" y="5052893"/>
            <a:ext cx="2943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A: </a:t>
            </a:r>
            <a:r>
              <a:rPr lang="de-DE" dirty="0" err="1" smtClean="0"/>
              <a:t>Fouriertrafo</a:t>
            </a:r>
            <a:r>
              <a:rPr lang="de-DE" dirty="0" smtClean="0"/>
              <a:t> der Projektion</a:t>
            </a:r>
          </a:p>
          <a:p>
            <a:r>
              <a:rPr lang="de-DE" dirty="0" smtClean="0"/>
              <a:t>B: MSFT wie </a:t>
            </a:r>
            <a:r>
              <a:rPr lang="de-DE" dirty="0" err="1" smtClean="0"/>
              <a:t>StreuOmat</a:t>
            </a:r>
            <a:endParaRPr lang="de-DE" dirty="0" smtClean="0"/>
          </a:p>
          <a:p>
            <a:r>
              <a:rPr lang="de-DE" dirty="0" smtClean="0"/>
              <a:t>C: Multislice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6" t="7187" r="24282" b="14808"/>
          <a:stretch/>
        </p:blipFill>
        <p:spPr>
          <a:xfrm rot="5400000">
            <a:off x="1022979" y="4320077"/>
            <a:ext cx="1405234" cy="177479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321560" y="6088756"/>
            <a:ext cx="363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Würfel, 45° gedreht um alle Achsen,</a:t>
            </a:r>
          </a:p>
          <a:p>
            <a:r>
              <a:rPr lang="de-DE" dirty="0" smtClean="0"/>
              <a:t>λ=1nm, 64nm Seitenlänge, n=1-i1e-5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5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Austrittswelle</a:t>
            </a:r>
            <a:br>
              <a:rPr lang="de-DE" dirty="0" smtClean="0"/>
            </a:br>
            <a:r>
              <a:rPr lang="de-DE" sz="2000" dirty="0" smtClean="0"/>
              <a:t>Vorteil multislice: Nicht nur Streubild, sondern auch Austrittswelle</a:t>
            </a:r>
            <a:br>
              <a:rPr lang="de-DE" sz="2000" dirty="0" smtClean="0"/>
            </a:br>
            <a:r>
              <a:rPr lang="de-DE" sz="2000" dirty="0" smtClean="0"/>
              <a:t>Absorption in </a:t>
            </a:r>
            <a:r>
              <a:rPr lang="de-DE" sz="2000" dirty="0" err="1" smtClean="0"/>
              <a:t>vorwärtsrichtung</a:t>
            </a:r>
            <a:r>
              <a:rPr lang="de-DE" sz="2000" dirty="0" smtClean="0"/>
              <a:t> berücksichtigt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31461" r="8195" b="34737"/>
          <a:stretch/>
        </p:blipFill>
        <p:spPr>
          <a:xfrm>
            <a:off x="1010652" y="1530468"/>
            <a:ext cx="10170695" cy="48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15890" r="8157" b="18130"/>
          <a:stretch/>
        </p:blipFill>
        <p:spPr>
          <a:xfrm>
            <a:off x="1010652" y="1665878"/>
            <a:ext cx="10080135" cy="461178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Absorptions- und </a:t>
            </a:r>
            <a:r>
              <a:rPr lang="de-DE" dirty="0" err="1" smtClean="0"/>
              <a:t>phasenobjekte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dirty="0" smtClean="0"/>
              <a:t>n=1-(1e-5)-i(1e-5)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773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Mehrere Objekte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808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Multislice Prinzip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4" y="4266776"/>
            <a:ext cx="2770778" cy="53338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8" y="5235749"/>
            <a:ext cx="3104263" cy="12380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58" y="4004975"/>
            <a:ext cx="2528139" cy="261801"/>
          </a:xfrm>
          <a:prstGeom prst="rect">
            <a:avLst/>
          </a:prstGeom>
        </p:spPr>
      </p:pic>
      <p:cxnSp>
        <p:nvCxnSpPr>
          <p:cNvPr id="21" name="Gerade Verbindung mit Pfeil 20"/>
          <p:cNvCxnSpPr/>
          <p:nvPr/>
        </p:nvCxnSpPr>
        <p:spPr>
          <a:xfrm>
            <a:off x="2105469" y="4800158"/>
            <a:ext cx="0" cy="2890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49358" y="3608439"/>
            <a:ext cx="417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Propagation von einem slice zum nächsten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424" y="1117263"/>
            <a:ext cx="5789337" cy="2726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648929" y="2443939"/>
                <a:ext cx="2745688" cy="936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Transmission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9" y="2443939"/>
                <a:ext cx="2745688" cy="936538"/>
              </a:xfrm>
              <a:prstGeom prst="rect">
                <a:avLst/>
              </a:prstGeom>
              <a:blipFill rotWithShape="0">
                <a:blip r:embed="rId6"/>
                <a:stretch>
                  <a:fillRect l="-1774" t="-3896" b="-19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5477548" y="4169752"/>
                <a:ext cx="3139386" cy="106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48" y="4169752"/>
                <a:ext cx="3139386" cy="1065997"/>
              </a:xfrm>
              <a:prstGeom prst="rect">
                <a:avLst/>
              </a:prstGeom>
              <a:blipFill rotWithShape="0">
                <a:blip r:embed="rId7"/>
                <a:stretch>
                  <a:fillRect t="-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/>
          <p:cNvSpPr/>
          <p:nvPr/>
        </p:nvSpPr>
        <p:spPr>
          <a:xfrm>
            <a:off x="5083277" y="2762865"/>
            <a:ext cx="275304" cy="324464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3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6200" y="2587215"/>
            <a:ext cx="10515600" cy="1325563"/>
          </a:xfrm>
        </p:spPr>
        <p:txBody>
          <a:bodyPr/>
          <a:lstStyle/>
          <a:p>
            <a:r>
              <a:rPr lang="de-DE" dirty="0" smtClean="0"/>
              <a:t>Rekonstruktion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7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Breitbild</PresentationFormat>
  <Paragraphs>79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Larissa</vt:lpstr>
      <vt:lpstr>Was ich so treibe</vt:lpstr>
      <vt:lpstr>Simulation von Streubildern</vt:lpstr>
      <vt:lpstr>3d Objekt Erzeugung</vt:lpstr>
      <vt:lpstr>Simulation</vt:lpstr>
      <vt:lpstr>Austrittswelle Vorteil multislice: Nicht nur Streubild, sondern auch Austrittswelle Absorption in vorwärtsrichtung berücksichtigt </vt:lpstr>
      <vt:lpstr>Absorptions- und phasenobjekte n=1-(1e-5)-i(1e-5)</vt:lpstr>
      <vt:lpstr>Mehrere Objekte</vt:lpstr>
      <vt:lpstr>Multislice Prinzip</vt:lpstr>
      <vt:lpstr>Rekonstruktion</vt:lpstr>
      <vt:lpstr>PowerPoint-Präsentation</vt:lpstr>
      <vt:lpstr>PowerPoint-Präsentation</vt:lpstr>
      <vt:lpstr>PowerPoint-Präsentation</vt:lpstr>
      <vt:lpstr>Ideale Welt  vollständiges streubild, kein rauschen, perfekt bekannte referenz</vt:lpstr>
      <vt:lpstr>Einfluss Beamstop</vt:lpstr>
      <vt:lpstr>Einfluss Beamstop</vt:lpstr>
      <vt:lpstr>Einfluss Noise diskretisiert auf 14bit (≙1.6e4) &amp; Poisson Rauschen</vt:lpstr>
      <vt:lpstr>Einfluss Noise diskretisiert auf 14bit (≙3.2e4) &amp; Poisson Rauschen, „kleiner“ Beamstop</vt:lpstr>
      <vt:lpstr>Einfluss Referenz bislang immer ausgegangen von perfekt bekannter referenz, nun 5% fehler</vt:lpstr>
      <vt:lpstr>Rekonstruktion an 3d Würfel und Kugel. Ziel: Komplexe Exitwave bestimmen</vt:lpstr>
      <vt:lpstr>todo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</dc:creator>
  <cp:lastModifiedBy>Felix</cp:lastModifiedBy>
  <cp:revision>29</cp:revision>
  <dcterms:created xsi:type="dcterms:W3CDTF">2016-03-11T19:05:57Z</dcterms:created>
  <dcterms:modified xsi:type="dcterms:W3CDTF">2016-03-14T13:42:09Z</dcterms:modified>
</cp:coreProperties>
</file>